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219" autoAdjust="0"/>
  </p:normalViewPr>
  <p:slideViewPr>
    <p:cSldViewPr>
      <p:cViewPr varScale="1">
        <p:scale>
          <a:sx n="75" d="100"/>
          <a:sy n="75" d="100"/>
        </p:scale>
        <p:origin x="-20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ECB07-E6AD-4BA4-8947-B9A981B29C08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A24B3-DE87-4167-B18A-AA8EC3F803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15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2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0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0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0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06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Danach:</a:t>
            </a:r>
          </a:p>
          <a:p>
            <a:r>
              <a:rPr lang="de-DE" dirty="0"/>
              <a:t>In Deutschland: </a:t>
            </a:r>
          </a:p>
          <a:p>
            <a:r>
              <a:rPr lang="de-DE" dirty="0"/>
              <a:t>Gibt es bis heute jedoch keine offiziell vereinbarte Definition von sexualisierter Gewalt an Kindern und Jugendlichen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90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Vorab:</a:t>
            </a:r>
          </a:p>
          <a:p>
            <a:r>
              <a:rPr lang="de-DE" dirty="0" smtClean="0"/>
              <a:t>Allen Formen sexueller Gewalt ist gemein, dass sie zerstörerisch sind und in der Seele der Opfer verheerenden Schaden anrichten können. </a:t>
            </a:r>
          </a:p>
          <a:p>
            <a:r>
              <a:rPr lang="de-DE" dirty="0" smtClean="0"/>
              <a:t>Jede sexuelle Gewalt gegen Kinder ist auch gleichzeitig eine psychische Gewalttat gegen Kinder! </a:t>
            </a:r>
          </a:p>
          <a:p>
            <a:pPr marL="164044" indent="-164044">
              <a:buFontTx/>
              <a:buChar char="-"/>
            </a:pPr>
            <a:r>
              <a:rPr lang="de-DE" dirty="0" smtClean="0"/>
              <a:t>Sex. Gewalt hat viele Formen und Abstufungen </a:t>
            </a:r>
          </a:p>
          <a:p>
            <a:pPr marL="164044" indent="-164044">
              <a:buFontTx/>
              <a:buChar char="-"/>
            </a:pPr>
            <a:r>
              <a:rPr lang="de-DE" dirty="0" smtClean="0"/>
              <a:t>Dabei wird zwischen Formen</a:t>
            </a:r>
            <a:r>
              <a:rPr lang="de-DE" baseline="0" dirty="0" smtClean="0"/>
              <a:t> </a:t>
            </a:r>
            <a:r>
              <a:rPr lang="de-DE" dirty="0" smtClean="0"/>
              <a:t>mit und ohne Körperkontakt unterschieden.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61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F6A30-D306-47FC-8A11-C833BB300706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6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59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2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22FBC-0809-4A4B-860E-D7CF0D49CC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98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BEFA-92B6-4E70-9CDD-0BEC2257A1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26B8B-37A1-499A-84E9-F64F9C2026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079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E7137-8BD8-4811-BA02-54FE19A39A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51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5D01-6ECF-487E-88A3-F9C54815CE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381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08A92-083E-4493-86EF-F603D26956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88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600B8-5D28-4D00-8D9A-BE08D6FB10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659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A2205-256A-4750-9F5A-87DCEC7C0D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53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924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83E2-36C2-490C-9D21-8C2B167D97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412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05A3E-D5C0-41DB-BD3C-9338782BBA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338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9B6E-5EE2-4BCD-AC23-9F4F873E44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362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16322-E8A8-4C28-B792-36A111EC37D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60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8FF10-719B-4C10-B2EC-F98F6714BD6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3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30D46-6F1D-4529-A891-77E7F6CEA8F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11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742F5-3673-4C53-901C-D38CFE68E40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57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36BCA-2723-441E-8623-0725CADEDB0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34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07FBF-9C46-4F6A-9D89-0B0DA570B417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774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A350E-9927-43B2-99B6-05F476066C0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5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766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E1A89-DA13-4936-8A2F-7A7894628CFD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06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99F5-C7E0-483B-A50A-0451A3DA83E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73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167FE-C7C9-4931-8B5C-FDD159B5077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4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4E58-F4F5-4D88-BFF9-E4189FD458F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5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31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84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9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9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63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20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6955-6513-4901-856D-D21B1E35556C}" type="datetimeFigureOut">
              <a:rPr lang="de-DE" smtClean="0"/>
              <a:t>15.11.2013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334F-55FB-49BD-9A85-7148EB1C9A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17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65667-C82E-4309-87D9-B85926ED412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6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024AFA-52D7-4E83-B9D5-01ABDDF00EBA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4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EKW HKS-_Schrift_oben_link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Juenger Logo Amt lang 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vintage_bl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vintage_bla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349419" cy="93610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907" y="4835257"/>
            <a:ext cx="792311" cy="64386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76056" y="5479126"/>
            <a:ext cx="3889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</a:rPr>
              <a:t>Quelle: Polizeiliche Kriminalstatistik </a:t>
            </a:r>
            <a:r>
              <a:rPr lang="de-DE" sz="1400" dirty="0" smtClean="0">
                <a:solidFill>
                  <a:srgbClr val="000000"/>
                </a:solidFill>
              </a:rPr>
              <a:t>2009-2012</a:t>
            </a:r>
            <a:endParaRPr lang="de-DE" sz="1400" dirty="0">
              <a:solidFill>
                <a:srgbClr val="00000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313" y="2636912"/>
            <a:ext cx="4329726" cy="26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0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EKW HKS-_Schrift_oben_link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Juenger Logo Amt lang 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vintage_bl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vintage_bla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5613251" cy="375462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907" y="4835257"/>
            <a:ext cx="792311" cy="643869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076056" y="5479126"/>
            <a:ext cx="34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</a:rPr>
              <a:t>Quelle: Polizeiliche Kriminalstatistik 2012</a:t>
            </a:r>
          </a:p>
        </p:txBody>
      </p:sp>
    </p:spTree>
    <p:extLst>
      <p:ext uri="{BB962C8B-B14F-4D97-AF65-F5344CB8AC3E}">
        <p14:creationId xmlns:p14="http://schemas.microsoft.com/office/powerpoint/2010/main" val="4135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EKW HKS-_Schrift_oben_link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Juenger Logo Amt lang 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vintage_bl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vintage_bla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5459511" cy="382845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907" y="4835257"/>
            <a:ext cx="792311" cy="643869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076056" y="5479126"/>
            <a:ext cx="34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</a:rPr>
              <a:t>Quelle: Polizeiliche Kriminalstatistik 2012</a:t>
            </a:r>
          </a:p>
        </p:txBody>
      </p:sp>
    </p:spTree>
    <p:extLst>
      <p:ext uri="{BB962C8B-B14F-4D97-AF65-F5344CB8AC3E}">
        <p14:creationId xmlns:p14="http://schemas.microsoft.com/office/powerpoint/2010/main" val="36769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EKW HKS-_Schrift_oben_link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Juenger Logo Amt lang 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vintage_bl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vintage_bla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12" y="1772816"/>
            <a:ext cx="5829300" cy="35052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907" y="4835257"/>
            <a:ext cx="792311" cy="643869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076056" y="5479126"/>
            <a:ext cx="34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</a:rPr>
              <a:t>Quelle: Polizeiliche Kriminalstatistik 2012</a:t>
            </a:r>
          </a:p>
        </p:txBody>
      </p:sp>
    </p:spTree>
    <p:extLst>
      <p:ext uri="{BB962C8B-B14F-4D97-AF65-F5344CB8AC3E}">
        <p14:creationId xmlns:p14="http://schemas.microsoft.com/office/powerpoint/2010/main" val="102187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1628775"/>
            <a:ext cx="87868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858168" y="559842"/>
            <a:ext cx="2828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chemeClr val="accent2"/>
                </a:solidFill>
                <a:latin typeface="HandVetica" panose="02000400000000000000" pitchFamily="2" charset="0"/>
              </a:rPr>
              <a:t>Was ist sexuelle Gewalt ?</a:t>
            </a:r>
            <a:endParaRPr lang="de-DE" sz="2000" dirty="0">
              <a:solidFill>
                <a:schemeClr val="accent2"/>
              </a:solidFill>
              <a:latin typeface="HandVetica" panose="0200040000000000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26120" y="1196752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u="sng" dirty="0">
                <a:solidFill>
                  <a:srgbClr val="000000"/>
                </a:solidFill>
              </a:rPr>
              <a:t>Sexuelle Gewalt ist :</a:t>
            </a:r>
          </a:p>
        </p:txBody>
      </p:sp>
      <p:sp>
        <p:nvSpPr>
          <p:cNvPr id="9" name="Rechteck 8"/>
          <p:cNvSpPr/>
          <p:nvPr/>
        </p:nvSpPr>
        <p:spPr>
          <a:xfrm>
            <a:off x="858168" y="213085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eine individuelle, alters- und geschlechtsunabhängige </a:t>
            </a:r>
            <a:r>
              <a:rPr lang="de-DE" b="1" dirty="0">
                <a:solidFill>
                  <a:srgbClr val="000000"/>
                </a:solidFill>
              </a:rPr>
              <a:t>Grenzverletzung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858168" y="3029307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jede sexuelle Handlung,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die an oder vor einem Kind oder einer/einem Jugendlichen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entweder gegen deren/ dessen Willen vorgenommen wird.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01727" y="265009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und meint,</a:t>
            </a:r>
          </a:p>
        </p:txBody>
      </p:sp>
      <p:sp>
        <p:nvSpPr>
          <p:cNvPr id="12" name="Rechteck 11"/>
          <p:cNvSpPr/>
          <p:nvPr/>
        </p:nvSpPr>
        <p:spPr>
          <a:xfrm>
            <a:off x="858168" y="4109427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oder der das Kind oder die/der Jugendliche aufgrund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körperlicher, psychischer, kognitiver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oder sprachlicher Unterlegenheit nicht wissentlich zustimmen kann. 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6120" y="5301208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</a:rPr>
              <a:t>Die Täterin/der Täter nutzt ihre/seine Macht- und Autoritätsposition aus, um eigene Bedürfnisse auf Kosten des Kindes zu befriedigen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2987824" y="5733256"/>
            <a:ext cx="2051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</a:rPr>
              <a:t>(Bange &amp; </a:t>
            </a:r>
            <a:r>
              <a:rPr lang="de-DE" sz="1200" dirty="0" err="1">
                <a:solidFill>
                  <a:srgbClr val="000000"/>
                </a:solidFill>
              </a:rPr>
              <a:t>Deegener</a:t>
            </a:r>
            <a:r>
              <a:rPr lang="de-DE" sz="1200" dirty="0">
                <a:solidFill>
                  <a:srgbClr val="000000"/>
                </a:solidFill>
              </a:rPr>
              <a:t>, 1996) </a:t>
            </a:r>
          </a:p>
        </p:txBody>
      </p:sp>
    </p:spTree>
    <p:extLst>
      <p:ext uri="{BB962C8B-B14F-4D97-AF65-F5344CB8AC3E}">
        <p14:creationId xmlns:p14="http://schemas.microsoft.com/office/powerpoint/2010/main" val="32629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775"/>
            <a:ext cx="87868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971600" y="599495"/>
            <a:ext cx="2932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chemeClr val="accent2"/>
                </a:solidFill>
                <a:latin typeface="HandVetica" panose="02000400000000000000" pitchFamily="2" charset="0"/>
              </a:rPr>
              <a:t>Was ist sexuelle Gewalt ?</a:t>
            </a:r>
          </a:p>
        </p:txBody>
      </p:sp>
      <p:sp>
        <p:nvSpPr>
          <p:cNvPr id="8" name="Rechteck 7"/>
          <p:cNvSpPr/>
          <p:nvPr/>
        </p:nvSpPr>
        <p:spPr>
          <a:xfrm>
            <a:off x="395536" y="119675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u="sng" dirty="0">
                <a:solidFill>
                  <a:srgbClr val="000000"/>
                </a:solidFill>
              </a:rPr>
              <a:t>Sexuelle Gewalt ist : </a:t>
            </a:r>
          </a:p>
        </p:txBody>
      </p:sp>
      <p:sp>
        <p:nvSpPr>
          <p:cNvPr id="9" name="Rechteck 8"/>
          <p:cNvSpPr/>
          <p:nvPr/>
        </p:nvSpPr>
        <p:spPr>
          <a:xfrm>
            <a:off x="513980" y="2132856"/>
            <a:ext cx="7730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vom Täter/ der Täterin </a:t>
            </a:r>
            <a:r>
              <a:rPr lang="de-DE" dirty="0">
                <a:solidFill>
                  <a:srgbClr val="000000"/>
                </a:solidFill>
              </a:rPr>
              <a:t>geplant und passiert niemals aus Versehen. </a:t>
            </a:r>
          </a:p>
        </p:txBody>
      </p:sp>
      <p:sp>
        <p:nvSpPr>
          <p:cNvPr id="10" name="Rechteck 9"/>
          <p:cNvSpPr/>
          <p:nvPr/>
        </p:nvSpPr>
        <p:spPr>
          <a:xfrm>
            <a:off x="395536" y="2797832"/>
            <a:ext cx="7128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>
                <a:solidFill>
                  <a:srgbClr val="000000"/>
                </a:solidFill>
              </a:rPr>
              <a:t>Sexuelle Gewalt beginnt dort, wo ein </a:t>
            </a:r>
            <a:r>
              <a:rPr lang="de-DE" sz="1600" dirty="0" smtClean="0">
                <a:solidFill>
                  <a:srgbClr val="000000"/>
                </a:solidFill>
              </a:rPr>
              <a:t>Mensch: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15269" y="3136386"/>
            <a:ext cx="7945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1600" dirty="0">
                <a:solidFill>
                  <a:srgbClr val="000000"/>
                </a:solidFill>
              </a:rPr>
              <a:t>seine sexuelle Erregung </a:t>
            </a:r>
            <a:r>
              <a:rPr lang="de-DE" sz="1600" dirty="0" smtClean="0">
                <a:solidFill>
                  <a:srgbClr val="000000"/>
                </a:solidFill>
              </a:rPr>
              <a:t>sucht,</a:t>
            </a:r>
            <a:endParaRPr lang="de-DE" sz="1600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1600" dirty="0">
                <a:solidFill>
                  <a:srgbClr val="000000"/>
                </a:solidFill>
              </a:rPr>
              <a:t>oder mit sexuellen Mitteln andere Ziele verfolgt (z. B. Machtausübung)</a:t>
            </a:r>
          </a:p>
        </p:txBody>
      </p:sp>
      <p:sp>
        <p:nvSpPr>
          <p:cNvPr id="12" name="Rechteck 11"/>
          <p:cNvSpPr/>
          <p:nvPr/>
        </p:nvSpPr>
        <p:spPr>
          <a:xfrm>
            <a:off x="494445" y="3712646"/>
            <a:ext cx="8686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b="1" dirty="0">
                <a:solidFill>
                  <a:srgbClr val="C00000"/>
                </a:solidFill>
              </a:rPr>
              <a:t>ohne</a:t>
            </a:r>
            <a:r>
              <a:rPr lang="de-DE" dirty="0">
                <a:solidFill>
                  <a:srgbClr val="000000"/>
                </a:solidFill>
              </a:rPr>
              <a:t> dass er auf die freie Zustimmung des Gegenübers zählt </a:t>
            </a:r>
          </a:p>
        </p:txBody>
      </p:sp>
      <p:sp>
        <p:nvSpPr>
          <p:cNvPr id="13" name="Rechteck 12"/>
          <p:cNvSpPr/>
          <p:nvPr/>
        </p:nvSpPr>
        <p:spPr>
          <a:xfrm>
            <a:off x="467544" y="443711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>
                <a:solidFill>
                  <a:srgbClr val="000000"/>
                </a:solidFill>
              </a:rPr>
              <a:t>Alle Grenzverletzungen in Verbindung mit einer sexuellen Handlung, egal in welcher Abstufung, die zwischen </a:t>
            </a:r>
            <a:r>
              <a:rPr lang="de-DE" sz="1600" b="1" dirty="0">
                <a:solidFill>
                  <a:srgbClr val="FF0000"/>
                </a:solidFill>
              </a:rPr>
              <a:t>Erwachsenen und Kindern/ Jugendlichen </a:t>
            </a:r>
            <a:r>
              <a:rPr lang="de-DE" sz="1600" dirty="0">
                <a:solidFill>
                  <a:srgbClr val="000000"/>
                </a:solidFill>
              </a:rPr>
              <a:t>(oder auch zwischen Kindern und Jugendlichen) vorkommen, sind immer sexuelle Gewalt. </a:t>
            </a:r>
          </a:p>
        </p:txBody>
      </p:sp>
    </p:spTree>
    <p:extLst>
      <p:ext uri="{BB962C8B-B14F-4D97-AF65-F5344CB8AC3E}">
        <p14:creationId xmlns:p14="http://schemas.microsoft.com/office/powerpoint/2010/main" val="174120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1556792"/>
            <a:ext cx="8786813" cy="468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971600" y="599495"/>
            <a:ext cx="2828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chemeClr val="accent2"/>
                </a:solidFill>
                <a:latin typeface="HandVetica" panose="02000400000000000000" pitchFamily="2" charset="0"/>
              </a:rPr>
              <a:t>Was ist sexuelle Gewalt ?</a:t>
            </a:r>
          </a:p>
        </p:txBody>
      </p:sp>
      <p:sp>
        <p:nvSpPr>
          <p:cNvPr id="8" name="Rechteck 7"/>
          <p:cNvSpPr/>
          <p:nvPr/>
        </p:nvSpPr>
        <p:spPr>
          <a:xfrm>
            <a:off x="72008" y="1196752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u="sng" dirty="0">
                <a:solidFill>
                  <a:srgbClr val="000000"/>
                </a:solidFill>
              </a:rPr>
              <a:t>Sexuelle Gewalt ohne Körperkontakt: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endParaRPr lang="de-DE" u="sng" dirty="0">
              <a:solidFill>
                <a:srgbClr val="000000"/>
              </a:solidFill>
            </a:endParaRP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Exhibitionismus,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Voyeurismus,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gemeinsames Anschauen von Pornografie bzw. das Versenden 	pornografischer 	Fotos per E-Mail oder MMS an Kinder und Jugendliche.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Gespräche, Filme oder Bilder mit sexuellem Inhalt, die nicht altersgemäß 	sind.			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sich vor anderen ausziehen müssen,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ständige verbale oder non-verbale Kommentierung der körperlichen 	Entwicklung der Geschlechtsmerkmale eines Kindes oder einer/eines 	Jugendlichen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beim Baden/Duschen beobachtet werden,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sexualisierte Sprache (geiler Arsch, scharfe Titten, schwuler Wichser, …),</a:t>
            </a:r>
          </a:p>
          <a:p>
            <a:pPr marL="36000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•	Kinder oder Jugendliche in Chaträumen im Internet belästigen, </a:t>
            </a:r>
            <a:r>
              <a:rPr lang="de-DE" dirty="0" smtClean="0">
                <a:solidFill>
                  <a:srgbClr val="000000"/>
                </a:solidFill>
              </a:rPr>
              <a:t/>
            </a:r>
            <a:br>
              <a:rPr lang="de-DE" dirty="0" smtClean="0">
                <a:solidFill>
                  <a:srgbClr val="000000"/>
                </a:solidFill>
              </a:rPr>
            </a:br>
            <a:r>
              <a:rPr lang="de-DE" dirty="0" smtClean="0">
                <a:solidFill>
                  <a:srgbClr val="000000"/>
                </a:solidFill>
              </a:rPr>
              <a:t>	sie </a:t>
            </a:r>
            <a:r>
              <a:rPr lang="de-DE" dirty="0">
                <a:solidFill>
                  <a:srgbClr val="000000"/>
                </a:solidFill>
              </a:rPr>
              <a:t>auffordern, </a:t>
            </a:r>
            <a:r>
              <a:rPr lang="de-DE" dirty="0" smtClean="0">
                <a:solidFill>
                  <a:srgbClr val="000000"/>
                </a:solidFill>
              </a:rPr>
              <a:t>sexuelle </a:t>
            </a:r>
            <a:r>
              <a:rPr lang="de-DE" dirty="0">
                <a:solidFill>
                  <a:srgbClr val="000000"/>
                </a:solidFill>
              </a:rPr>
              <a:t>Handlungen an sich vorzunehmen. </a:t>
            </a:r>
          </a:p>
        </p:txBody>
      </p:sp>
    </p:spTree>
    <p:extLst>
      <p:ext uri="{BB962C8B-B14F-4D97-AF65-F5344CB8AC3E}">
        <p14:creationId xmlns:p14="http://schemas.microsoft.com/office/powerpoint/2010/main" val="397140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ontaktflaeche_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1628775"/>
            <a:ext cx="87868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KW HKS-_Schrift_oben_link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57175"/>
            <a:ext cx="1116012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uenger Logo Amt lang 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237288"/>
            <a:ext cx="20891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ntage_bla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549275"/>
            <a:ext cx="76358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ntage_bl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531813"/>
            <a:ext cx="6524625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971600" y="599495"/>
            <a:ext cx="2828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chemeClr val="accent2"/>
                </a:solidFill>
                <a:latin typeface="HandVetica" panose="02000400000000000000" pitchFamily="2" charset="0"/>
              </a:rPr>
              <a:t>Was ist sexuelle Gewalt ?</a:t>
            </a:r>
          </a:p>
        </p:txBody>
      </p:sp>
      <p:sp>
        <p:nvSpPr>
          <p:cNvPr id="8" name="Rechteck 7"/>
          <p:cNvSpPr/>
          <p:nvPr/>
        </p:nvSpPr>
        <p:spPr>
          <a:xfrm>
            <a:off x="528676" y="1196752"/>
            <a:ext cx="85078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u="sng" dirty="0">
                <a:solidFill>
                  <a:srgbClr val="000000"/>
                </a:solidFill>
              </a:rPr>
              <a:t>Sexuelle Gewalt mit Körperkontakt</a:t>
            </a:r>
            <a:r>
              <a:rPr lang="de-DE" dirty="0" smtClean="0">
                <a:solidFill>
                  <a:srgbClr val="000000"/>
                </a:solidFill>
              </a:rPr>
              <a:t>:</a:t>
            </a:r>
            <a:br>
              <a:rPr lang="de-DE" dirty="0" smtClean="0">
                <a:solidFill>
                  <a:srgbClr val="000000"/>
                </a:solidFill>
              </a:rPr>
            </a:br>
            <a:endParaRPr lang="de-DE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sexualisierte Küsse und Zungenküsse,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Berührungen des bekleideten Opfers an Brust, Gesäß oder den Genitalien. </a:t>
            </a:r>
          </a:p>
        </p:txBody>
      </p:sp>
      <p:sp>
        <p:nvSpPr>
          <p:cNvPr id="9" name="Rechteck 8"/>
          <p:cNvSpPr/>
          <p:nvPr/>
        </p:nvSpPr>
        <p:spPr>
          <a:xfrm>
            <a:off x="428986" y="3140968"/>
            <a:ext cx="86795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</a:rPr>
              <a:t>Von schweren oder massiven Formen </a:t>
            </a:r>
            <a:r>
              <a:rPr lang="de-DE" b="1" dirty="0" smtClean="0">
                <a:solidFill>
                  <a:srgbClr val="000000"/>
                </a:solidFill>
              </a:rPr>
              <a:t/>
            </a:r>
            <a:br>
              <a:rPr lang="de-DE" b="1" dirty="0" smtClean="0">
                <a:solidFill>
                  <a:srgbClr val="000000"/>
                </a:solidFill>
              </a:rPr>
            </a:br>
            <a:r>
              <a:rPr lang="de-DE" b="1" dirty="0" smtClean="0">
                <a:solidFill>
                  <a:srgbClr val="000000"/>
                </a:solidFill>
              </a:rPr>
              <a:t>sexualisierter </a:t>
            </a:r>
            <a:r>
              <a:rPr lang="de-DE" b="1" dirty="0">
                <a:solidFill>
                  <a:srgbClr val="000000"/>
                </a:solidFill>
              </a:rPr>
              <a:t>Gewalt spricht man bei: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Zwang zu sexuellen Handlungen (z. B. Selbstbefriedigung),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Berührung der Genitalien von bzw. durch Täterin oder Täter,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vaginale oder anale Penetration,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anale, orale oder genitale Vergewaltigung.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Zwang zum Austausch von sexuellen Tätigkeiten mit Dritten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6609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Bildschirmpräsentation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Larissa</vt:lpstr>
      <vt:lpstr>Standarddesign</vt:lpstr>
      <vt:lpstr>1_Standarddesign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B.Langert</dc:creator>
  <cp:lastModifiedBy>Simone Hilgers</cp:lastModifiedBy>
  <cp:revision>4</cp:revision>
  <dcterms:created xsi:type="dcterms:W3CDTF">2013-07-04T10:23:30Z</dcterms:created>
  <dcterms:modified xsi:type="dcterms:W3CDTF">2013-11-15T10:09:38Z</dcterms:modified>
</cp:coreProperties>
</file>